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8" r:id="rId7"/>
    <p:sldId id="265" r:id="rId8"/>
    <p:sldId id="260" r:id="rId9"/>
    <p:sldId id="261" r:id="rId10"/>
    <p:sldId id="269" r:id="rId11"/>
    <p:sldId id="276" r:id="rId12"/>
    <p:sldId id="277" r:id="rId13"/>
    <p:sldId id="270" r:id="rId14"/>
    <p:sldId id="278" r:id="rId15"/>
    <p:sldId id="279" r:id="rId16"/>
    <p:sldId id="280" r:id="rId17"/>
    <p:sldId id="281" r:id="rId18"/>
    <p:sldId id="271" r:id="rId19"/>
    <p:sldId id="284" r:id="rId20"/>
    <p:sldId id="283" r:id="rId21"/>
    <p:sldId id="282" r:id="rId22"/>
    <p:sldId id="272" r:id="rId23"/>
    <p:sldId id="285" r:id="rId24"/>
    <p:sldId id="273" r:id="rId25"/>
    <p:sldId id="262" r:id="rId26"/>
    <p:sldId id="275" r:id="rId27"/>
    <p:sldId id="274" r:id="rId28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0" autoAdjust="0"/>
    <p:restoredTop sz="94660"/>
  </p:normalViewPr>
  <p:slideViewPr>
    <p:cSldViewPr snapToGrid="0">
      <p:cViewPr varScale="1">
        <p:scale>
          <a:sx n="40" d="100"/>
          <a:sy n="40" d="100"/>
        </p:scale>
        <p:origin x="108" y="6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15C37-6F8C-4BCF-A5EF-081B99F2A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71DB4-1B19-4C18-9BCD-82825A8E9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62442-512A-45B8-A216-EE70164E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C96FA-6A1B-49F7-8981-6EF3C19A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91149-7F70-4360-947D-EDAE9AEF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3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40CC0-5963-4195-A4AB-C0DE706D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FF0A7A-171F-4346-B170-35F02196C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C8B4E-5D09-4857-9201-C2065B0B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AD91C-CC00-45B8-992F-DAC6E839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1E998-BEA7-4D61-B1C2-9861474A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18DB1B-3A38-40A7-B97D-EDC556A86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3BAE2-A9F0-4C8E-B946-49BAA729A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5AF2B-2F31-4A6D-9E5E-91E89084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24D9F-C0D0-4A62-A40F-CE590636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A984A-32C7-4B03-AA68-903414D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8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1ADE8-7060-4E91-9715-BB4B1C80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42892-4C30-4E81-B031-31199147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AE128-9EEA-433E-8508-CE36DD22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B1138-1F0F-4CBD-840D-BEC1EDE5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47770-59D4-45DB-BCF1-68805CA3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8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BEB2F-4888-4D79-90A8-1B68B383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15069-06D7-4098-947B-978036E7C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77F6B-2238-4239-B2EF-27B966E0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225F1-13E8-4830-B66B-2C7DA1D5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F4D66-2F97-4E93-A017-CEB872D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B04C7-17BD-4F30-8510-03B8A163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A34F2-69F1-44F6-B36C-648C4FAB8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9E88BE-482F-47E1-8A62-F0F2541EB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41DD5-2D2E-4AF1-93BD-C5790E1F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4C027-8A5A-4584-B2B4-A537EAC0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508F5-27BF-40D7-98BD-C8CE7E45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42C87-1005-4B27-9C3C-1D0801FE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16383-7477-43FD-A04D-02FEF9042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77688-F465-4D3F-90C2-7325684BD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759AA-FF54-4B71-A773-E183DCFC0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FA19EC-3EB9-4E04-B55D-4B6E1D456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FE629-0401-4810-9B29-342DA464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FA1809-871D-4EAC-8322-64BACCF0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94E199-C9A1-45F9-9FC6-6CA9CFE7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2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9537B-F11F-45C2-9964-AE4017D1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65A0A7-B5DD-4B31-B206-A324C1A4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46CD4E-110E-4883-9C2E-69BA842F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28D72B-30AF-4486-AF2E-7C1A364E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1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779C5-4370-4403-BAF1-0BE9FEA4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A07F97-58CB-4EB6-A05E-1672D004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28534-ADBF-4D46-BC98-E1612C41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8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7270A-8EC7-4DE9-B13D-2AD7E6F7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A1B22-F5ED-42D3-9F80-4AD41469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7EE329-7C94-4C56-AA6F-1BBD25B42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1BFA7-485A-4016-B9E2-9C7716DD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1ADA7-EE1F-4A26-8120-940454E6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8F4FDE-EF2E-4324-9873-8E351662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674B0-DE31-4C9A-87C6-CAE225AF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3207F3-3BA4-4BAC-BCD8-77DB7D4F5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471325-95AA-4A25-BD06-A659D1148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60902-A5DC-4AFA-82A8-867D0EE3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63099B-A15E-4BE3-B96C-B8136D90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3C0F10-9E6D-4928-A7F0-BBF71432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3AC743-2E83-4BBC-99FD-0524DDA2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D9B47-C65F-45E4-99AC-255B3C4F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1376-59A7-41AC-AA89-17F508F98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CAB4B-7BD7-44BD-A50A-818512A52880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85229-B0A7-4860-96B4-E0A509547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B4898-E94A-4BD5-A40B-9231D649E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BBEFA-136B-455D-8A51-B70C365A1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k.co.kr/news/society/view/2018/04/223928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hyperlink" Target="http://www.superbin.co.kr/new/contents/product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F79A08-D650-4F02-92BC-F0450ACC6991}"/>
              </a:ext>
            </a:extLst>
          </p:cNvPr>
          <p:cNvSpPr/>
          <p:nvPr/>
        </p:nvSpPr>
        <p:spPr>
          <a:xfrm>
            <a:off x="4175870" y="3353540"/>
            <a:ext cx="3840258" cy="150920"/>
          </a:xfrm>
          <a:prstGeom prst="rect">
            <a:avLst/>
          </a:prstGeom>
          <a:solidFill>
            <a:schemeClr val="accent6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243EF-FDFF-49C1-ABE6-B3C368EBE518}"/>
              </a:ext>
            </a:extLst>
          </p:cNvPr>
          <p:cNvSpPr txBox="1"/>
          <p:nvPr/>
        </p:nvSpPr>
        <p:spPr>
          <a:xfrm>
            <a:off x="121920" y="106680"/>
            <a:ext cx="334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 AI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Recycle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91E22-80A6-4649-ADB5-A57FCC54A1A1}"/>
              </a:ext>
            </a:extLst>
          </p:cNvPr>
          <p:cNvSpPr txBox="1"/>
          <p:nvPr/>
        </p:nvSpPr>
        <p:spPr>
          <a:xfrm>
            <a:off x="6502400" y="5657671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컴퓨터공학과 임세은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컴퓨터공학과 임지윤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스마트기기공학과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김남규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스마트기기공학과 김성빈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ACF2D-3B5C-47E7-BAE6-761A54CBFF65}"/>
              </a:ext>
            </a:extLst>
          </p:cNvPr>
          <p:cNvSpPr txBox="1"/>
          <p:nvPr/>
        </p:nvSpPr>
        <p:spPr>
          <a:xfrm>
            <a:off x="4297680" y="2645654"/>
            <a:ext cx="413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재활용품 분류기</a:t>
            </a:r>
          </a:p>
        </p:txBody>
      </p:sp>
    </p:spTree>
    <p:extLst>
      <p:ext uri="{BB962C8B-B14F-4D97-AF65-F5344CB8AC3E}">
        <p14:creationId xmlns:p14="http://schemas.microsoft.com/office/powerpoint/2010/main" val="201276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7D6B0-9329-4D6F-BEC9-A51108FBAC7F}"/>
              </a:ext>
            </a:extLst>
          </p:cNvPr>
          <p:cNvSpPr/>
          <p:nvPr/>
        </p:nvSpPr>
        <p:spPr>
          <a:xfrm>
            <a:off x="1208409" y="4562469"/>
            <a:ext cx="6941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(c)(f)(g)(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) 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내용물이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있거나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흰색이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아닌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경우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4B490-169E-406E-B2D8-F9641F9E79E1}"/>
              </a:ext>
            </a:extLst>
          </p:cNvPr>
          <p:cNvSpPr/>
          <p:nvPr/>
        </p:nvSpPr>
        <p:spPr>
          <a:xfrm>
            <a:off x="1208409" y="5196756"/>
            <a:ext cx="8742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(b)(d)(j)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물체가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여러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개인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경우나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라벨이나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워터마크가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있는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경우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3F4B39-9095-429C-82F7-C5E73F7F1058}"/>
              </a:ext>
            </a:extLst>
          </p:cNvPr>
          <p:cNvGrpSpPr/>
          <p:nvPr/>
        </p:nvGrpSpPr>
        <p:grpSpPr>
          <a:xfrm>
            <a:off x="843169" y="1430411"/>
            <a:ext cx="5834271" cy="2820544"/>
            <a:chOff x="3178864" y="1479963"/>
            <a:chExt cx="5834271" cy="28205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B54B4B-6228-4015-BB6B-88A83774F760}"/>
                </a:ext>
              </a:extLst>
            </p:cNvPr>
            <p:cNvGrpSpPr/>
            <p:nvPr/>
          </p:nvGrpSpPr>
          <p:grpSpPr>
            <a:xfrm>
              <a:off x="3309654" y="1550636"/>
              <a:ext cx="5572689" cy="2697659"/>
              <a:chOff x="599440" y="1530625"/>
              <a:chExt cx="5572689" cy="269765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7278321-022A-4602-9291-3AE81559C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495" t="46377" r="49212" b="34058"/>
              <a:stretch/>
            </p:blipFill>
            <p:spPr>
              <a:xfrm>
                <a:off x="599440" y="1530625"/>
                <a:ext cx="5572689" cy="2524539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890879A-5FD8-4E08-8649-68DB6CF851F3}"/>
                  </a:ext>
                </a:extLst>
              </p:cNvPr>
              <p:cNvSpPr/>
              <p:nvPr/>
            </p:nvSpPr>
            <p:spPr>
              <a:xfrm>
                <a:off x="639196" y="3935896"/>
                <a:ext cx="2222317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▲</a:t>
                </a:r>
                <a:r>
                  <a:rPr lang="ko-KR" altLang="en-US" sz="13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오답 데이터 셋 예시</a:t>
                </a:r>
                <a:endParaRPr lang="ko-KR" altLang="en-US" sz="1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265AEC-DDB0-4B51-AFB3-3B3F9436EA0C}"/>
                </a:ext>
              </a:extLst>
            </p:cNvPr>
            <p:cNvSpPr/>
            <p:nvPr/>
          </p:nvSpPr>
          <p:spPr>
            <a:xfrm>
              <a:off x="3178864" y="1479963"/>
              <a:ext cx="5834271" cy="2820544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41E16E9-B7A7-432C-B7CD-D7E5654B8059}"/>
              </a:ext>
            </a:extLst>
          </p:cNvPr>
          <p:cNvSpPr/>
          <p:nvPr/>
        </p:nvSpPr>
        <p:spPr>
          <a:xfrm rot="16200000">
            <a:off x="7479336" y="2564569"/>
            <a:ext cx="287960" cy="397568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FD11D-0640-44C3-A5A5-5894C72A3192}"/>
              </a:ext>
            </a:extLst>
          </p:cNvPr>
          <p:cNvSpPr txBox="1"/>
          <p:nvPr/>
        </p:nvSpPr>
        <p:spPr>
          <a:xfrm>
            <a:off x="8425072" y="2486353"/>
            <a:ext cx="2097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394039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7D6B0-9329-4D6F-BEC9-A51108FBAC7F}"/>
              </a:ext>
            </a:extLst>
          </p:cNvPr>
          <p:cNvSpPr/>
          <p:nvPr/>
        </p:nvSpPr>
        <p:spPr>
          <a:xfrm>
            <a:off x="2656289" y="5442819"/>
            <a:ext cx="6941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ILSVRC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GoogleNet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에 이어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위를 차지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Picture 4" descr="C:\Users\Administrator\AppData\Roaming\PolarisOffice\ETemp\25204_21240280\poclip1\02\image2.png">
            <a:extLst>
              <a:ext uri="{FF2B5EF4-FFF2-40B4-BE49-F238E27FC236}">
                <a16:creationId xmlns:a16="http://schemas.microsoft.com/office/drawing/2014/main" id="{4E45F042-FDD6-4C46-8BA6-71D12F09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53" y="1145316"/>
            <a:ext cx="6475613" cy="3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AAC574-6BBE-4A02-B3F5-56FAAA349D48}"/>
              </a:ext>
            </a:extLst>
          </p:cNvPr>
          <p:cNvSpPr/>
          <p:nvPr/>
        </p:nvSpPr>
        <p:spPr>
          <a:xfrm>
            <a:off x="2656289" y="4861505"/>
            <a:ext cx="6941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간단한 구조로 되어 있어 많이 사용되는 모델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45A9B2C-E715-4253-88F0-C1D6DABBC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85" y="5604908"/>
            <a:ext cx="299576" cy="2995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67CB8A-EFB6-4713-981C-A28B3E78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85" y="4942549"/>
            <a:ext cx="299576" cy="29957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D14895-B28A-4D33-B12F-5B2E59C3DB45}"/>
              </a:ext>
            </a:extLst>
          </p:cNvPr>
          <p:cNvSpPr/>
          <p:nvPr/>
        </p:nvSpPr>
        <p:spPr>
          <a:xfrm>
            <a:off x="3688080" y="4370107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VGGNET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7186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AAC574-6BBE-4A02-B3F5-56FAAA349D48}"/>
              </a:ext>
            </a:extLst>
          </p:cNvPr>
          <p:cNvSpPr/>
          <p:nvPr/>
        </p:nvSpPr>
        <p:spPr>
          <a:xfrm>
            <a:off x="1998092" y="5526465"/>
            <a:ext cx="8247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지름길과 비슷한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Residual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을 만들어 깊은 망을 사용할 때 학습이 되지 않는 문제점을 해결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67CB8A-EFB6-4713-981C-A28B3E78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8" y="5607509"/>
            <a:ext cx="299576" cy="299576"/>
          </a:xfrm>
          <a:prstGeom prst="rect">
            <a:avLst/>
          </a:prstGeom>
        </p:spPr>
      </p:pic>
      <p:pic>
        <p:nvPicPr>
          <p:cNvPr id="10" name="Picture 2" descr="C:\Users\Administrator\AppData\Roaming\PolarisOffice\ETemp\25204_21240280\poclip1\01\image1.png">
            <a:extLst>
              <a:ext uri="{FF2B5EF4-FFF2-40B4-BE49-F238E27FC236}">
                <a16:creationId xmlns:a16="http://schemas.microsoft.com/office/drawing/2014/main" id="{625EDF72-8D34-4B40-83B1-15CEC5BC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80" y="1718030"/>
            <a:ext cx="486727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B38A4-E3CA-4203-85F6-1260141BE080}"/>
              </a:ext>
            </a:extLst>
          </p:cNvPr>
          <p:cNvSpPr txBox="1"/>
          <p:nvPr/>
        </p:nvSpPr>
        <p:spPr>
          <a:xfrm>
            <a:off x="4551680" y="1180456"/>
            <a:ext cx="308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ResNet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E5C80-A61B-476E-83DB-C62CC641A4E6}"/>
              </a:ext>
            </a:extLst>
          </p:cNvPr>
          <p:cNvSpPr/>
          <p:nvPr/>
        </p:nvSpPr>
        <p:spPr>
          <a:xfrm>
            <a:off x="3559743" y="5163404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63291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2817113" y="1587164"/>
            <a:ext cx="2124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" panose="020B0503020000020004" pitchFamily="50" charset="-127"/>
              </a:rPr>
              <a:t>VGGNet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67B50-C5CA-4C19-8EB4-ED61C730D16C}"/>
              </a:ext>
            </a:extLst>
          </p:cNvPr>
          <p:cNvSpPr/>
          <p:nvPr/>
        </p:nvSpPr>
        <p:spPr>
          <a:xfrm>
            <a:off x="7250780" y="1587164"/>
            <a:ext cx="1963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ResNet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ACD0-F156-4430-9109-DDC70AD43BD2}"/>
              </a:ext>
            </a:extLst>
          </p:cNvPr>
          <p:cNvSpPr txBox="1"/>
          <p:nvPr/>
        </p:nvSpPr>
        <p:spPr>
          <a:xfrm>
            <a:off x="5867845" y="1756441"/>
            <a:ext cx="70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1543B1-8EEF-48E9-BD9F-E4ED6491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1" t="55507" r="50843" b="21292"/>
          <a:stretch/>
        </p:blipFill>
        <p:spPr>
          <a:xfrm>
            <a:off x="3081766" y="2564270"/>
            <a:ext cx="5405730" cy="32189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3F8CA6-7516-408A-BBD2-EF3597FC0073}"/>
              </a:ext>
            </a:extLst>
          </p:cNvPr>
          <p:cNvSpPr/>
          <p:nvPr/>
        </p:nvSpPr>
        <p:spPr>
          <a:xfrm>
            <a:off x="3688080" y="5746342"/>
            <a:ext cx="507108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통제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변인을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고정시킨 후 동일한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epoch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값에 대한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test accuracy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067CAF-50F9-4D8D-8C62-452FDAA188C4}"/>
              </a:ext>
            </a:extLst>
          </p:cNvPr>
          <p:cNvSpPr/>
          <p:nvPr/>
        </p:nvSpPr>
        <p:spPr>
          <a:xfrm>
            <a:off x="2415209" y="1401416"/>
            <a:ext cx="7225748" cy="1053548"/>
          </a:xfrm>
          <a:prstGeom prst="roundRect">
            <a:avLst/>
          </a:prstGeom>
          <a:noFill/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3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1165079" y="1752667"/>
            <a:ext cx="38298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Augmentation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67B50-C5CA-4C19-8EB4-ED61C730D16C}"/>
              </a:ext>
            </a:extLst>
          </p:cNvPr>
          <p:cNvSpPr/>
          <p:nvPr/>
        </p:nvSpPr>
        <p:spPr>
          <a:xfrm>
            <a:off x="1125645" y="2586042"/>
            <a:ext cx="17216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Dropout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670D42-F510-4109-A5A7-257D2EF1F8EB}"/>
              </a:ext>
            </a:extLst>
          </p:cNvPr>
          <p:cNvSpPr/>
          <p:nvPr/>
        </p:nvSpPr>
        <p:spPr>
          <a:xfrm>
            <a:off x="1125645" y="3419417"/>
            <a:ext cx="2464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L1, L2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5531E8-3A62-4943-A1ED-4475424F5CEE}"/>
              </a:ext>
            </a:extLst>
          </p:cNvPr>
          <p:cNvSpPr/>
          <p:nvPr/>
        </p:nvSpPr>
        <p:spPr>
          <a:xfrm>
            <a:off x="1125645" y="4252792"/>
            <a:ext cx="36535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수정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재분류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50B861-C326-44B2-BE87-6A6364A6DDDB}"/>
              </a:ext>
            </a:extLst>
          </p:cNvPr>
          <p:cNvSpPr/>
          <p:nvPr/>
        </p:nvSpPr>
        <p:spPr>
          <a:xfrm>
            <a:off x="1125645" y="5086167"/>
            <a:ext cx="35221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파라미터 튜닝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41568D-988D-4AF9-8EFB-137D292CB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879878"/>
            <a:ext cx="299576" cy="2995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2D425F-7561-4BAC-9515-69F2839F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2713253"/>
            <a:ext cx="299576" cy="2995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D6A9EA-7A3A-4F57-BFF0-C7BEFF3EB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3540787"/>
            <a:ext cx="299576" cy="2995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6C0DE1-4D50-4D28-8DF8-4AABDF93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4380003"/>
            <a:ext cx="299576" cy="2995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CDD449-A348-44E5-AEA6-DF189E15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5219219"/>
            <a:ext cx="299576" cy="29957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B33D79-2939-48C5-806F-C908924C8714}"/>
              </a:ext>
            </a:extLst>
          </p:cNvPr>
          <p:cNvSpPr/>
          <p:nvPr/>
        </p:nvSpPr>
        <p:spPr>
          <a:xfrm>
            <a:off x="314960" y="1524199"/>
            <a:ext cx="11069053" cy="4332751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899016" y="1208424"/>
            <a:ext cx="38298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Augmentation</a:t>
            </a:r>
            <a:endParaRPr lang="ko-KR" altLang="en-US" sz="3000" dirty="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Picture 2" descr="C:\Users\Administrator\AppData\Roaming\PolarisOffice\ETemp\5580_22093072\poclip1\00\image0.png">
            <a:extLst>
              <a:ext uri="{FF2B5EF4-FFF2-40B4-BE49-F238E27FC236}">
                <a16:creationId xmlns:a16="http://schemas.microsoft.com/office/drawing/2014/main" id="{58922D07-11E0-496B-9787-869DE571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06" y="2357005"/>
            <a:ext cx="7395388" cy="27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E76AE1-4B99-48C8-B796-F8FF44D08D92}"/>
              </a:ext>
            </a:extLst>
          </p:cNvPr>
          <p:cNvSpPr/>
          <p:nvPr/>
        </p:nvSpPr>
        <p:spPr>
          <a:xfrm>
            <a:off x="1998532" y="5788290"/>
            <a:ext cx="8194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케라스의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ImageDataGenerator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트레이닝 셋 증강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105B84-EC88-4860-BD41-C9FDA770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267AF4-1B11-43B2-BF04-C2160115C597}"/>
              </a:ext>
            </a:extLst>
          </p:cNvPr>
          <p:cNvSpPr/>
          <p:nvPr/>
        </p:nvSpPr>
        <p:spPr>
          <a:xfrm>
            <a:off x="2398306" y="5167833"/>
            <a:ext cx="342497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en-US" altLang="ko-KR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ImageDataGenerator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 코드</a:t>
            </a:r>
          </a:p>
        </p:txBody>
      </p:sp>
    </p:spTree>
    <p:extLst>
      <p:ext uri="{BB962C8B-B14F-4D97-AF65-F5344CB8AC3E}">
        <p14:creationId xmlns:p14="http://schemas.microsoft.com/office/powerpoint/2010/main" val="98596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899016" y="1208424"/>
            <a:ext cx="17216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Dropout</a:t>
            </a:r>
            <a:endParaRPr lang="ko-KR" altLang="en-US" sz="3000" dirty="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41568D-988D-4AF9-8EFB-137D292CB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E76AE1-4B99-48C8-B796-F8FF44D08D92}"/>
              </a:ext>
            </a:extLst>
          </p:cNvPr>
          <p:cNvSpPr/>
          <p:nvPr/>
        </p:nvSpPr>
        <p:spPr>
          <a:xfrm>
            <a:off x="899016" y="2149188"/>
            <a:ext cx="4241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랜덤서치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범위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(0.2,0.7)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2E7F1-72B2-4ACB-80E4-FD6EB1020147}"/>
              </a:ext>
            </a:extLst>
          </p:cNvPr>
          <p:cNvSpPr/>
          <p:nvPr/>
        </p:nvSpPr>
        <p:spPr>
          <a:xfrm>
            <a:off x="1678397" y="296684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학습속도 저하에 비해  효과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477EA8-2B50-4DD0-84A9-6CBA1C8BD9F8}"/>
              </a:ext>
            </a:extLst>
          </p:cNvPr>
          <p:cNvSpPr/>
          <p:nvPr/>
        </p:nvSpPr>
        <p:spPr>
          <a:xfrm>
            <a:off x="1167270" y="5019393"/>
            <a:ext cx="100620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Normalization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ResNet50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 들어 </a:t>
            </a:r>
            <a:r>
              <a:rPr lang="ko-KR" altLang="en-US" sz="2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있어서인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것으로 추정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462DA-7CAA-49A3-BE09-89FA63341D3B}"/>
              </a:ext>
            </a:extLst>
          </p:cNvPr>
          <p:cNvSpPr/>
          <p:nvPr/>
        </p:nvSpPr>
        <p:spPr>
          <a:xfrm>
            <a:off x="899016" y="2966841"/>
            <a:ext cx="779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</a:t>
            </a:r>
            <a:endParaRPr lang="ko-KR" altLang="en-US" sz="2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EBFAB1-7410-40A2-AFE8-3DB7FA8DC4D9}"/>
              </a:ext>
            </a:extLst>
          </p:cNvPr>
          <p:cNvSpPr/>
          <p:nvPr/>
        </p:nvSpPr>
        <p:spPr>
          <a:xfrm>
            <a:off x="899016" y="3020040"/>
            <a:ext cx="779381" cy="371160"/>
          </a:xfrm>
          <a:prstGeom prst="roundRect">
            <a:avLst/>
          </a:prstGeom>
          <a:noFill/>
          <a:ln w="25400">
            <a:solidFill>
              <a:srgbClr val="C0000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233CF5-E2B9-44F6-80D8-F56CF0645A82}"/>
              </a:ext>
            </a:extLst>
          </p:cNvPr>
          <p:cNvSpPr/>
          <p:nvPr/>
        </p:nvSpPr>
        <p:spPr>
          <a:xfrm>
            <a:off x="599440" y="4317156"/>
            <a:ext cx="118055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WHY? </a:t>
            </a:r>
            <a:endParaRPr lang="ko-KR" altLang="en-US" sz="2700" dirty="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54B721C-9048-410E-AD87-F18A01723235}"/>
              </a:ext>
            </a:extLst>
          </p:cNvPr>
          <p:cNvSpPr/>
          <p:nvPr/>
        </p:nvSpPr>
        <p:spPr>
          <a:xfrm>
            <a:off x="781970" y="5153321"/>
            <a:ext cx="245325" cy="22458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6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899016" y="1208424"/>
            <a:ext cx="2464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L1, L2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E76AE1-4B99-48C8-B796-F8FF44D08D92}"/>
              </a:ext>
            </a:extLst>
          </p:cNvPr>
          <p:cNvSpPr/>
          <p:nvPr/>
        </p:nvSpPr>
        <p:spPr>
          <a:xfrm>
            <a:off x="959505" y="2429801"/>
            <a:ext cx="338906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L1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정규화 적용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2E7F1-72B2-4ACB-80E4-FD6EB1020147}"/>
              </a:ext>
            </a:extLst>
          </p:cNvPr>
          <p:cNvSpPr/>
          <p:nvPr/>
        </p:nvSpPr>
        <p:spPr>
          <a:xfrm>
            <a:off x="959505" y="3450017"/>
            <a:ext cx="39789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L1, L2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 적용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C9577A-A0A5-49DD-A493-102BD33FF775}"/>
              </a:ext>
            </a:extLst>
          </p:cNvPr>
          <p:cNvSpPr/>
          <p:nvPr/>
        </p:nvSpPr>
        <p:spPr>
          <a:xfrm>
            <a:off x="959505" y="4470233"/>
            <a:ext cx="46640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L2 </a:t>
            </a:r>
            <a:r>
              <a:rPr lang="ko-KR" altLang="en-US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 적용</a:t>
            </a:r>
            <a:r>
              <a:rPr lang="en-US" altLang="ko-KR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Accuracy </a:t>
            </a:r>
            <a:r>
              <a:rPr lang="ko-KR" altLang="en-US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향상</a:t>
            </a:r>
          </a:p>
        </p:txBody>
      </p:sp>
      <p:pic>
        <p:nvPicPr>
          <p:cNvPr id="16" name="그래픽 15" descr="단색으로 채워진 웃는 얼굴">
            <a:extLst>
              <a:ext uri="{FF2B5EF4-FFF2-40B4-BE49-F238E27FC236}">
                <a16:creationId xmlns:a16="http://schemas.microsoft.com/office/drawing/2014/main" id="{D0F63A82-72DD-4507-827B-DF4C4181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840" y="4470233"/>
            <a:ext cx="461665" cy="461665"/>
          </a:xfrm>
          <a:prstGeom prst="rect">
            <a:avLst/>
          </a:prstGeom>
        </p:spPr>
      </p:pic>
      <p:pic>
        <p:nvPicPr>
          <p:cNvPr id="19" name="그래픽 18" descr="채우기 없는 슬픈 얼굴">
            <a:extLst>
              <a:ext uri="{FF2B5EF4-FFF2-40B4-BE49-F238E27FC236}">
                <a16:creationId xmlns:a16="http://schemas.microsoft.com/office/drawing/2014/main" id="{90DD6302-1373-46EE-91F9-8B42F2AF8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305" y="2429801"/>
            <a:ext cx="457200" cy="457200"/>
          </a:xfrm>
          <a:prstGeom prst="rect">
            <a:avLst/>
          </a:prstGeom>
        </p:spPr>
      </p:pic>
      <p:pic>
        <p:nvPicPr>
          <p:cNvPr id="22" name="그래픽 21" descr="채우기 없는 슬픈 얼굴">
            <a:extLst>
              <a:ext uri="{FF2B5EF4-FFF2-40B4-BE49-F238E27FC236}">
                <a16:creationId xmlns:a16="http://schemas.microsoft.com/office/drawing/2014/main" id="{45CC05D6-E573-40B8-9357-519FBB7F9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40" y="3445552"/>
            <a:ext cx="457200" cy="457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F636CD-1BEE-4B43-9178-0A6BB63C3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22B774-70CD-4206-9B26-D4E87F98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t="9447" r="10884" b="41174"/>
          <a:stretch>
            <a:fillRect/>
          </a:stretch>
        </p:blipFill>
        <p:spPr bwMode="auto">
          <a:xfrm>
            <a:off x="1384048" y="2466504"/>
            <a:ext cx="4249171" cy="318942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DD14F2B-18B0-4954-8CBB-CF671482A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7431" r="11774" b="43987"/>
          <a:stretch>
            <a:fillRect/>
          </a:stretch>
        </p:blipFill>
        <p:spPr bwMode="auto">
          <a:xfrm>
            <a:off x="6809350" y="2420943"/>
            <a:ext cx="3723861" cy="32349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F19D62-F029-4B30-8CCE-A90ADD01F596}"/>
              </a:ext>
            </a:extLst>
          </p:cNvPr>
          <p:cNvSpPr/>
          <p:nvPr/>
        </p:nvSpPr>
        <p:spPr>
          <a:xfrm>
            <a:off x="1384048" y="5655930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정규화 전 사진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D09EA8-AC33-4B25-B849-B5200ED8521A}"/>
              </a:ext>
            </a:extLst>
          </p:cNvPr>
          <p:cNvSpPr/>
          <p:nvPr/>
        </p:nvSpPr>
        <p:spPr>
          <a:xfrm>
            <a:off x="6809350" y="5655930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정규화 후 사진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3B85-F616-4C8D-B7F5-85E92F3F760C}"/>
              </a:ext>
            </a:extLst>
          </p:cNvPr>
          <p:cNvSpPr txBox="1"/>
          <p:nvPr/>
        </p:nvSpPr>
        <p:spPr>
          <a:xfrm>
            <a:off x="3297525" y="1691244"/>
            <a:ext cx="904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E0D5A-0C7E-45DA-BF36-33A84280FE73}"/>
              </a:ext>
            </a:extLst>
          </p:cNvPr>
          <p:cNvSpPr txBox="1"/>
          <p:nvPr/>
        </p:nvSpPr>
        <p:spPr>
          <a:xfrm>
            <a:off x="8409551" y="1670069"/>
            <a:ext cx="904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016C24-A34C-44DB-8857-180A82E73A37}"/>
              </a:ext>
            </a:extLst>
          </p:cNvPr>
          <p:cNvSpPr/>
          <p:nvPr/>
        </p:nvSpPr>
        <p:spPr>
          <a:xfrm>
            <a:off x="1160612" y="2420943"/>
            <a:ext cx="1510747" cy="4331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68BF8B-283C-4919-9E72-1FA123F0D981}"/>
              </a:ext>
            </a:extLst>
          </p:cNvPr>
          <p:cNvSpPr/>
          <p:nvPr/>
        </p:nvSpPr>
        <p:spPr>
          <a:xfrm>
            <a:off x="6494615" y="2356753"/>
            <a:ext cx="1510747" cy="43317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3F64A-4C84-4870-9A9D-ED67940F7FE4}"/>
              </a:ext>
            </a:extLst>
          </p:cNvPr>
          <p:cNvSpPr txBox="1"/>
          <p:nvPr/>
        </p:nvSpPr>
        <p:spPr>
          <a:xfrm>
            <a:off x="599440" y="1208404"/>
            <a:ext cx="342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 전후 비교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14B893-FFD4-431E-82CF-458D2DC25F00}"/>
              </a:ext>
            </a:extLst>
          </p:cNvPr>
          <p:cNvSpPr/>
          <p:nvPr/>
        </p:nvSpPr>
        <p:spPr>
          <a:xfrm>
            <a:off x="722224" y="6082775"/>
            <a:ext cx="1074755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L2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정규화 적용 후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찢어진 물체를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Metal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인식하는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현저히 줄어듦</a:t>
            </a:r>
          </a:p>
        </p:txBody>
      </p:sp>
    </p:spTree>
    <p:extLst>
      <p:ext uri="{BB962C8B-B14F-4D97-AF65-F5344CB8AC3E}">
        <p14:creationId xmlns:p14="http://schemas.microsoft.com/office/powerpoint/2010/main" val="23358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9BA6E-1D9C-4701-8DC9-B64C64A38C1F}"/>
              </a:ext>
            </a:extLst>
          </p:cNvPr>
          <p:cNvSpPr/>
          <p:nvPr/>
        </p:nvSpPr>
        <p:spPr>
          <a:xfrm>
            <a:off x="899016" y="1208424"/>
            <a:ext cx="39677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수정 및 </a:t>
            </a:r>
            <a:r>
              <a:rPr lang="ko-KR" altLang="en-US" sz="3000" dirty="0" err="1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재분류</a:t>
            </a:r>
            <a:endParaRPr lang="ko-KR" altLang="en-US" sz="3000" dirty="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20EC39-E354-4A8B-8862-6E61F461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  <p:pic>
        <p:nvPicPr>
          <p:cNvPr id="20" name="Picture 8" descr="C:\Users\Administrator\AppData\Roaming\PolarisOffice\ETemp\25748_13457264\poclip1\00\image0.png">
            <a:extLst>
              <a:ext uri="{FF2B5EF4-FFF2-40B4-BE49-F238E27FC236}">
                <a16:creationId xmlns:a16="http://schemas.microsoft.com/office/drawing/2014/main" id="{00F97091-1154-441B-9AA8-BC7AD2522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42" y="2310693"/>
            <a:ext cx="3511555" cy="25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dministrator\AppData\Roaming\PolarisOffice\ETemp\26416_22421160\poclip1\04\image1.png">
            <a:extLst>
              <a:ext uri="{FF2B5EF4-FFF2-40B4-BE49-F238E27FC236}">
                <a16:creationId xmlns:a16="http://schemas.microsoft.com/office/drawing/2014/main" id="{2D482112-9C9C-44F4-B982-6765B269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0694"/>
            <a:ext cx="3449920" cy="25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8BEEE1-F0B5-4AF0-AA80-8670851BB3CE}"/>
              </a:ext>
            </a:extLst>
          </p:cNvPr>
          <p:cNvSpPr txBox="1"/>
          <p:nvPr/>
        </p:nvSpPr>
        <p:spPr>
          <a:xfrm>
            <a:off x="2560413" y="5793987"/>
            <a:ext cx="740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Cardboard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일부 찢긴 판지 사진을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Metal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착각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0EA5DA9-55CE-472D-9456-3F2AF9FB2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2" y="5665115"/>
            <a:ext cx="244614" cy="244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F9EC95-70D6-4689-9E8C-CBDF2C8CA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01306" y="5665115"/>
            <a:ext cx="244614" cy="2446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949899-D49F-4315-BB15-08BA00BC9FD8}"/>
              </a:ext>
            </a:extLst>
          </p:cNvPr>
          <p:cNvSpPr/>
          <p:nvPr/>
        </p:nvSpPr>
        <p:spPr>
          <a:xfrm>
            <a:off x="3635880" y="4847592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Metal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FA6603-60F9-4D42-97A5-C82994475669}"/>
              </a:ext>
            </a:extLst>
          </p:cNvPr>
          <p:cNvSpPr/>
          <p:nvPr/>
        </p:nvSpPr>
        <p:spPr>
          <a:xfrm>
            <a:off x="7201296" y="4844339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Cardboard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41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ADCF1-952D-4D58-9196-A56EF96AC653}"/>
              </a:ext>
            </a:extLst>
          </p:cNvPr>
          <p:cNvSpPr txBox="1"/>
          <p:nvPr/>
        </p:nvSpPr>
        <p:spPr>
          <a:xfrm>
            <a:off x="629920" y="155714"/>
            <a:ext cx="141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E003B-8410-49FD-97C7-24334211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81" y="1099618"/>
            <a:ext cx="1411935" cy="1411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6B85E-12D0-437B-94D0-B826D7054E87}"/>
              </a:ext>
            </a:extLst>
          </p:cNvPr>
          <p:cNvSpPr txBox="1"/>
          <p:nvPr/>
        </p:nvSpPr>
        <p:spPr>
          <a:xfrm>
            <a:off x="3550921" y="2657447"/>
            <a:ext cx="24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713B1-56DB-42E4-B6EF-44766C35E47C}"/>
              </a:ext>
            </a:extLst>
          </p:cNvPr>
          <p:cNvSpPr txBox="1"/>
          <p:nvPr/>
        </p:nvSpPr>
        <p:spPr>
          <a:xfrm>
            <a:off x="3535962" y="5444924"/>
            <a:ext cx="24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8D82C-A79E-4E68-842E-A404E7E8505E}"/>
              </a:ext>
            </a:extLst>
          </p:cNvPr>
          <p:cNvSpPr txBox="1"/>
          <p:nvPr/>
        </p:nvSpPr>
        <p:spPr>
          <a:xfrm>
            <a:off x="6476663" y="2692026"/>
            <a:ext cx="24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80295-5D25-4201-A0F3-417C12C7C9EF}"/>
              </a:ext>
            </a:extLst>
          </p:cNvPr>
          <p:cNvSpPr txBox="1"/>
          <p:nvPr/>
        </p:nvSpPr>
        <p:spPr>
          <a:xfrm>
            <a:off x="6359597" y="5466141"/>
            <a:ext cx="25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마무리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09AF7A-C640-4F65-8627-F2D4205A5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38" y="863600"/>
            <a:ext cx="1432786" cy="1432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8D92C-6F73-4A37-A4A0-94F85246F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38" y="3839880"/>
            <a:ext cx="1331186" cy="133118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E39D352-E3A2-42B4-98E1-87ED8200E1DE}"/>
              </a:ext>
            </a:extLst>
          </p:cNvPr>
          <p:cNvCxnSpPr/>
          <p:nvPr/>
        </p:nvCxnSpPr>
        <p:spPr>
          <a:xfrm>
            <a:off x="6096000" y="824346"/>
            <a:ext cx="0" cy="53109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0DD01CB-E83B-47EA-9DC0-2F50F3816FE9}"/>
              </a:ext>
            </a:extLst>
          </p:cNvPr>
          <p:cNvCxnSpPr>
            <a:cxnSpLocks/>
          </p:cNvCxnSpPr>
          <p:nvPr/>
        </p:nvCxnSpPr>
        <p:spPr>
          <a:xfrm flipH="1" flipV="1">
            <a:off x="2985671" y="3429000"/>
            <a:ext cx="5986981" cy="1524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0333164-7B09-4823-8BDF-65DED57C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79" y="3839880"/>
            <a:ext cx="1545680" cy="15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3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899016" y="1208424"/>
            <a:ext cx="39677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수정 및 </a:t>
            </a:r>
            <a:r>
              <a:rPr lang="ko-KR" altLang="en-US" sz="3000" dirty="0" err="1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재분류</a:t>
            </a:r>
            <a:endParaRPr lang="ko-KR" altLang="en-US" sz="3000" dirty="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F636CD-1BEE-4B43-9178-0A6BB63C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35D60-6BA2-497D-BE97-E4C77428003A}"/>
              </a:ext>
            </a:extLst>
          </p:cNvPr>
          <p:cNvSpPr/>
          <p:nvPr/>
        </p:nvSpPr>
        <p:spPr>
          <a:xfrm>
            <a:off x="899016" y="2611092"/>
            <a:ext cx="1074755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L2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정규화 적용 후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찢어진 물체를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Metal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인식하는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현저히 줄어듦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D9CA02-F9BB-4EBC-BC7C-4D0D54FE87BF}"/>
              </a:ext>
            </a:extLst>
          </p:cNvPr>
          <p:cNvSpPr/>
          <p:nvPr/>
        </p:nvSpPr>
        <p:spPr>
          <a:xfrm>
            <a:off x="959505" y="3500678"/>
            <a:ext cx="58911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Cardboard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paper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혼동하는 경우 많음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71DDB-6A20-43A9-8C03-C30B3ABDDEA8}"/>
              </a:ext>
            </a:extLst>
          </p:cNvPr>
          <p:cNvSpPr/>
          <p:nvPr/>
        </p:nvSpPr>
        <p:spPr>
          <a:xfrm>
            <a:off x="899016" y="4390264"/>
            <a:ext cx="101629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재활용품 분류기준에 따르면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Cardboard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paper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속함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99E3C22-F509-478B-9F4B-0CB17C997F2C}"/>
              </a:ext>
            </a:extLst>
          </p:cNvPr>
          <p:cNvSpPr/>
          <p:nvPr/>
        </p:nvSpPr>
        <p:spPr>
          <a:xfrm>
            <a:off x="1130008" y="5190637"/>
            <a:ext cx="183959" cy="227342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B86F84-CE80-4BFF-BD92-B62869DBC434}"/>
              </a:ext>
            </a:extLst>
          </p:cNvPr>
          <p:cNvSpPr/>
          <p:nvPr/>
        </p:nvSpPr>
        <p:spPr>
          <a:xfrm>
            <a:off x="1483592" y="5060700"/>
            <a:ext cx="101629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Paper</a:t>
            </a:r>
            <a:r>
              <a:rPr lang="ko-KR" altLang="en-US" sz="26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모두 합침</a:t>
            </a:r>
          </a:p>
        </p:txBody>
      </p:sp>
    </p:spTree>
    <p:extLst>
      <p:ext uri="{BB962C8B-B14F-4D97-AF65-F5344CB8AC3E}">
        <p14:creationId xmlns:p14="http://schemas.microsoft.com/office/powerpoint/2010/main" val="349896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DF5F4F-2632-40D7-9CDF-3635531E69FC}"/>
              </a:ext>
            </a:extLst>
          </p:cNvPr>
          <p:cNvSpPr/>
          <p:nvPr/>
        </p:nvSpPr>
        <p:spPr>
          <a:xfrm>
            <a:off x="899016" y="1208424"/>
            <a:ext cx="38715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파라미터 중요도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F636CD-1BEE-4B43-9178-0A6BB63C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304857"/>
            <a:ext cx="299576" cy="299576"/>
          </a:xfrm>
          <a:prstGeom prst="rect">
            <a:avLst/>
          </a:prstGeom>
        </p:spPr>
      </p:pic>
      <p:pic>
        <p:nvPicPr>
          <p:cNvPr id="13" name="Picture 2" descr="C:\Users\Administrator\AppData\Roaming\PolarisOffice\ETemp\25204_21240280\poclip1\00\image0.png">
            <a:extLst>
              <a:ext uri="{FF2B5EF4-FFF2-40B4-BE49-F238E27FC236}">
                <a16:creationId xmlns:a16="http://schemas.microsoft.com/office/drawing/2014/main" id="{AEE07089-AC8D-4A1E-95CA-4A3D82F8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37" y="1762422"/>
            <a:ext cx="8558125" cy="45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E0B688-9F6C-4E60-99BE-B2F0B1D39418}"/>
              </a:ext>
            </a:extLst>
          </p:cNvPr>
          <p:cNvSpPr/>
          <p:nvPr/>
        </p:nvSpPr>
        <p:spPr>
          <a:xfrm>
            <a:off x="1723643" y="6448371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 중요도</a:t>
            </a:r>
          </a:p>
        </p:txBody>
      </p:sp>
    </p:spTree>
    <p:extLst>
      <p:ext uri="{BB962C8B-B14F-4D97-AF65-F5344CB8AC3E}">
        <p14:creationId xmlns:p14="http://schemas.microsoft.com/office/powerpoint/2010/main" val="316700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79" y="500538"/>
            <a:ext cx="416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Batch_size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Learning_rate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4A3D9-6048-42C2-8753-8831ACCBDAC3}"/>
              </a:ext>
            </a:extLst>
          </p:cNvPr>
          <p:cNvSpPr txBox="1"/>
          <p:nvPr/>
        </p:nvSpPr>
        <p:spPr>
          <a:xfrm>
            <a:off x="210853" y="1538378"/>
            <a:ext cx="5675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Batch_size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32~256 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</a:t>
            </a:r>
            <a:r>
              <a: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08C818-6A48-40FF-BBC2-3A4DAF52C8F7}"/>
              </a:ext>
            </a:extLst>
          </p:cNvPr>
          <p:cNvGrpSpPr/>
          <p:nvPr/>
        </p:nvGrpSpPr>
        <p:grpSpPr>
          <a:xfrm>
            <a:off x="1207603" y="2766544"/>
            <a:ext cx="5186053" cy="3204290"/>
            <a:chOff x="1376568" y="2251717"/>
            <a:chExt cx="5186053" cy="32042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993DB0-C334-4AB1-8C97-E3CDACA60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40" t="58696" r="54266" b="18143"/>
            <a:stretch/>
          </p:blipFill>
          <p:spPr>
            <a:xfrm>
              <a:off x="1376568" y="2251717"/>
              <a:ext cx="3856384" cy="299167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BB9AB03-BEAB-45D4-ADD1-079D63DD6A88}"/>
                </a:ext>
              </a:extLst>
            </p:cNvPr>
            <p:cNvSpPr/>
            <p:nvPr/>
          </p:nvSpPr>
          <p:spPr>
            <a:xfrm>
              <a:off x="1491532" y="5163619"/>
              <a:ext cx="5071089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  <a:r>
                <a:rPr lang="en-US" altLang="ko-KR" sz="13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Batch_size</a:t>
              </a:r>
              <a:r>
                <a:rPr lang="ko-KR" altLang="en-US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따른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 accuracy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D016C6-6467-4E1F-85D8-1D098FA3BE7E}"/>
              </a:ext>
            </a:extLst>
          </p:cNvPr>
          <p:cNvGrpSpPr/>
          <p:nvPr/>
        </p:nvGrpSpPr>
        <p:grpSpPr>
          <a:xfrm>
            <a:off x="6195391" y="3050425"/>
            <a:ext cx="5138393" cy="2628021"/>
            <a:chOff x="6454167" y="3336107"/>
            <a:chExt cx="5138393" cy="26280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611563-4A9C-4E4D-B113-27AAACC9E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88" t="51014" r="28587" b="32319"/>
            <a:stretch/>
          </p:blipFill>
          <p:spPr>
            <a:xfrm>
              <a:off x="6454167" y="3336107"/>
              <a:ext cx="5138393" cy="233563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21F376-EA48-40FB-AD2C-73477271D50C}"/>
                </a:ext>
              </a:extLst>
            </p:cNvPr>
            <p:cNvSpPr/>
            <p:nvPr/>
          </p:nvSpPr>
          <p:spPr>
            <a:xfrm>
              <a:off x="6487818" y="5671740"/>
              <a:ext cx="5071089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  <a:r>
                <a:rPr lang="en-US" altLang="ko-KR" sz="13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Learning_rate</a:t>
              </a:r>
              <a:r>
                <a:rPr lang="ko-KR" altLang="en-US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따른 </a:t>
              </a:r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test accuracy</a:t>
              </a:r>
              <a:endPara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B3C9E9-75B8-4B2B-B01C-1FF0649C45BF}"/>
              </a:ext>
            </a:extLst>
          </p:cNvPr>
          <p:cNvSpPr/>
          <p:nvPr/>
        </p:nvSpPr>
        <p:spPr>
          <a:xfrm>
            <a:off x="7066139" y="1538378"/>
            <a:ext cx="31822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Learning_rate</a:t>
            </a:r>
            <a:endParaRPr lang="en-US" altLang="ko-KR" sz="3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=&gt;0.0005~0.00146</a:t>
            </a:r>
          </a:p>
          <a:p>
            <a:pPr algn="ctr"/>
            <a:r>
              <a:rPr lang="en-US" altLang="ko-KR" sz="2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=&gt;0.008~0.0014</a:t>
            </a:r>
            <a:endParaRPr lang="ko-KR" altLang="en-US" sz="25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A6AD8CD-0D09-4841-89CD-3BC4E26D768B}"/>
              </a:ext>
            </a:extLst>
          </p:cNvPr>
          <p:cNvCxnSpPr/>
          <p:nvPr/>
        </p:nvCxnSpPr>
        <p:spPr>
          <a:xfrm>
            <a:off x="5785493" y="1351722"/>
            <a:ext cx="0" cy="483041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8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E0B688-9F6C-4E60-99BE-B2F0B1D39418}"/>
              </a:ext>
            </a:extLst>
          </p:cNvPr>
          <p:cNvSpPr/>
          <p:nvPr/>
        </p:nvSpPr>
        <p:spPr>
          <a:xfrm>
            <a:off x="3335154" y="6065074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가장 높게 나온 정확도</a:t>
            </a:r>
          </a:p>
        </p:txBody>
      </p:sp>
      <p:pic>
        <p:nvPicPr>
          <p:cNvPr id="9" name="Picture 2" descr="C:\Users\Administrator\AppData\Roaming\PolarisOffice\ETemp\25748_13457264\poclip1\01\image1.png">
            <a:extLst>
              <a:ext uri="{FF2B5EF4-FFF2-40B4-BE49-F238E27FC236}">
                <a16:creationId xmlns:a16="http://schemas.microsoft.com/office/drawing/2014/main" id="{5D659157-4D6B-4775-8500-831D767C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62" y="1268477"/>
            <a:ext cx="6512275" cy="47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FFE4C0-14A2-44AD-9985-91DA9ACB562E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accuracy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41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3BAE85-33F3-4B28-B0CD-ABF7A7F8548E}"/>
              </a:ext>
            </a:extLst>
          </p:cNvPr>
          <p:cNvSpPr/>
          <p:nvPr/>
        </p:nvSpPr>
        <p:spPr>
          <a:xfrm>
            <a:off x="4958080" y="0"/>
            <a:ext cx="7233920" cy="6858000"/>
          </a:xfrm>
          <a:prstGeom prst="rect">
            <a:avLst/>
          </a:prstGeom>
          <a:solidFill>
            <a:schemeClr val="accent6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60F3C3-F6E8-4C89-9210-E1C9FFF4FCC3}"/>
              </a:ext>
            </a:extLst>
          </p:cNvPr>
          <p:cNvSpPr/>
          <p:nvPr/>
        </p:nvSpPr>
        <p:spPr>
          <a:xfrm>
            <a:off x="4703347" y="3554396"/>
            <a:ext cx="995680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58F90-DC80-46D6-9ABC-DF94CBE5C124}"/>
              </a:ext>
            </a:extLst>
          </p:cNvPr>
          <p:cNvSpPr/>
          <p:nvPr/>
        </p:nvSpPr>
        <p:spPr>
          <a:xfrm>
            <a:off x="5512606" y="3554396"/>
            <a:ext cx="4398861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7920C-BE2D-4CC5-936F-CE2624894F9C}"/>
              </a:ext>
            </a:extLst>
          </p:cNvPr>
          <p:cNvSpPr/>
          <p:nvPr/>
        </p:nvSpPr>
        <p:spPr>
          <a:xfrm>
            <a:off x="6096000" y="2923454"/>
            <a:ext cx="299793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시행과 결론</a:t>
            </a:r>
            <a:r>
              <a:rPr lang="en-US" altLang="ko-KR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C0069-4DA6-4CA9-AA00-892F8CB64F6A}"/>
              </a:ext>
            </a:extLst>
          </p:cNvPr>
          <p:cNvSpPr/>
          <p:nvPr/>
        </p:nvSpPr>
        <p:spPr>
          <a:xfrm flipH="1">
            <a:off x="513507" y="4539379"/>
            <a:ext cx="4455330" cy="161301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4E7A9-E6B5-4106-8BCF-A48E3A2DB976}"/>
              </a:ext>
            </a:extLst>
          </p:cNvPr>
          <p:cNvSpPr txBox="1"/>
          <p:nvPr/>
        </p:nvSpPr>
        <p:spPr>
          <a:xfrm>
            <a:off x="1127760" y="3779412"/>
            <a:ext cx="404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CEF93-64DC-41F3-9E40-975C0FBDA7BA}"/>
              </a:ext>
            </a:extLst>
          </p:cNvPr>
          <p:cNvSpPr txBox="1"/>
          <p:nvPr/>
        </p:nvSpPr>
        <p:spPr>
          <a:xfrm>
            <a:off x="7494770" y="3715900"/>
            <a:ext cx="372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시행 결과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1.2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939EC8-FA94-4E8A-9CBB-F3679BC07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35" y="1880929"/>
            <a:ext cx="1680370" cy="16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4B26-4BBB-4C38-B983-86EE2037FF70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3ECF2-8844-43DD-9F06-73E9609E9617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11C44A-B065-45AE-A591-3570F7EE0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96" y="2394878"/>
            <a:ext cx="3156091" cy="3107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095642-97C6-4D0F-BB1A-67EEDDB57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01" y="2394879"/>
            <a:ext cx="3218738" cy="31075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636B59-C6FA-42A1-900F-B1A8C30962BA}"/>
              </a:ext>
            </a:extLst>
          </p:cNvPr>
          <p:cNvSpPr/>
          <p:nvPr/>
        </p:nvSpPr>
        <p:spPr>
          <a:xfrm>
            <a:off x="497840" y="1241382"/>
            <a:ext cx="76125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학습된 모델을 이용해 다음과 같이 직접 촬영한 사진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B60CDD-A1A6-4223-A21A-EEDED1A8A619}"/>
              </a:ext>
            </a:extLst>
          </p:cNvPr>
          <p:cNvSpPr/>
          <p:nvPr/>
        </p:nvSpPr>
        <p:spPr>
          <a:xfrm>
            <a:off x="668417" y="3429000"/>
            <a:ext cx="30266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촬영한 이미지 예시 </a:t>
            </a:r>
          </a:p>
        </p:txBody>
      </p:sp>
    </p:spTree>
    <p:extLst>
      <p:ext uri="{BB962C8B-B14F-4D97-AF65-F5344CB8AC3E}">
        <p14:creationId xmlns:p14="http://schemas.microsoft.com/office/powerpoint/2010/main" val="143060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4B26-4BBB-4C38-B983-86EE2037FF70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3ECF2-8844-43DD-9F06-73E9609E9617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9DF8A-3634-462A-842C-A1C913314980}"/>
              </a:ext>
            </a:extLst>
          </p:cNvPr>
          <p:cNvSpPr txBox="1"/>
          <p:nvPr/>
        </p:nvSpPr>
        <p:spPr>
          <a:xfrm>
            <a:off x="1094734" y="4001763"/>
            <a:ext cx="7199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Error</a:t>
            </a:r>
            <a:r>
              <a:rPr lang="ko-KR" altLang="en-US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모두 </a:t>
            </a:r>
            <a:r>
              <a:rPr lang="en-US" altLang="ko-KR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paper</a:t>
            </a:r>
            <a:r>
              <a:rPr lang="ko-KR" altLang="en-US" sz="3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판정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C92B71-8DF7-40CE-BC13-8B52F3522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52" y="3599421"/>
            <a:ext cx="1411086" cy="13300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28F4A0-5B49-43AF-90AC-9111520FC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26" y="3599421"/>
            <a:ext cx="1411086" cy="1330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40DDC1-6818-48B6-A7FB-0DC032744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26" y="2197830"/>
            <a:ext cx="1411086" cy="12838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815A8B-06A4-4687-A614-35ADA6DD8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81" y="2219181"/>
            <a:ext cx="1411086" cy="128389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EF2789C-054B-4F50-AD21-C80A51AA51AD}"/>
              </a:ext>
            </a:extLst>
          </p:cNvPr>
          <p:cNvSpPr/>
          <p:nvPr/>
        </p:nvSpPr>
        <p:spPr>
          <a:xfrm>
            <a:off x="7293012" y="1821764"/>
            <a:ext cx="3920420" cy="388067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19F5A0-E410-4842-9E14-78BFA802DB77}"/>
              </a:ext>
            </a:extLst>
          </p:cNvPr>
          <p:cNvSpPr/>
          <p:nvPr/>
        </p:nvSpPr>
        <p:spPr>
          <a:xfrm>
            <a:off x="314960" y="2800920"/>
            <a:ext cx="76125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Accuracy: 46.15%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96B90D-86FC-4B29-B239-10320F9006AA}"/>
              </a:ext>
            </a:extLst>
          </p:cNvPr>
          <p:cNvSpPr/>
          <p:nvPr/>
        </p:nvSpPr>
        <p:spPr>
          <a:xfrm>
            <a:off x="6569060" y="5080552"/>
            <a:ext cx="53683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 이미지 예시</a:t>
            </a:r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360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4B26-4BBB-4C38-B983-86EE2037FF70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2F5CA-C86F-4EDF-8AC3-A5DE4E7E42E4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결론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AD578-4077-44E1-8E59-CB6A48567602}"/>
              </a:ext>
            </a:extLst>
          </p:cNvPr>
          <p:cNvSpPr/>
          <p:nvPr/>
        </p:nvSpPr>
        <p:spPr>
          <a:xfrm>
            <a:off x="497840" y="2357408"/>
            <a:ext cx="936270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재활용품은 데이터셋에 비해 포장지나 형태가 가지각색</a:t>
            </a:r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66C35-AAB0-416A-B12B-2A7790378A00}"/>
              </a:ext>
            </a:extLst>
          </p:cNvPr>
          <p:cNvSpPr txBox="1"/>
          <p:nvPr/>
        </p:nvSpPr>
        <p:spPr>
          <a:xfrm>
            <a:off x="1678806" y="3026193"/>
            <a:ext cx="8817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네프론처럼</a:t>
            </a:r>
            <a:r>
              <a:rPr lang="ko-KR" altLang="en-US" sz="25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캔과 </a:t>
            </a:r>
            <a:r>
              <a:rPr lang="ko-KR" altLang="en-US" sz="25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페트만</a:t>
            </a:r>
            <a:r>
              <a:rPr lang="ko-KR" altLang="en-US" sz="25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분류하는 것이 아닌 다양한 품목의 재활용품을 이미지만으로 정확히 분류하는 것은 어려움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D157C-C642-436A-9BA5-EEFCF6B7707B}"/>
              </a:ext>
            </a:extLst>
          </p:cNvPr>
          <p:cNvSpPr/>
          <p:nvPr/>
        </p:nvSpPr>
        <p:spPr>
          <a:xfrm>
            <a:off x="3053882" y="4978613"/>
            <a:ext cx="9138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소리의 파동 등을 함께 측정한다면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442DE0-C4B6-4BF4-B128-9209BEDB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4802446"/>
            <a:ext cx="352334" cy="3523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46BD65-E298-4E2A-A3AE-F9FB62C57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13431" y="4802446"/>
            <a:ext cx="352334" cy="3523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29BAC6-F761-428C-A870-0C7A9C22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8" y="1682356"/>
            <a:ext cx="299576" cy="2995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379B17-1FBE-49FF-B89B-6DB7FCDAB62D}"/>
              </a:ext>
            </a:extLst>
          </p:cNvPr>
          <p:cNvSpPr/>
          <p:nvPr/>
        </p:nvSpPr>
        <p:spPr>
          <a:xfrm>
            <a:off x="-3002547" y="1602388"/>
            <a:ext cx="936270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B86A11A-45A4-47FF-852E-A4723A2B6176}"/>
              </a:ext>
            </a:extLst>
          </p:cNvPr>
          <p:cNvSpPr/>
          <p:nvPr/>
        </p:nvSpPr>
        <p:spPr>
          <a:xfrm>
            <a:off x="1347536" y="3163914"/>
            <a:ext cx="254001" cy="11053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2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3BAE85-33F3-4B28-B0CD-ABF7A7F8548E}"/>
              </a:ext>
            </a:extLst>
          </p:cNvPr>
          <p:cNvSpPr/>
          <p:nvPr/>
        </p:nvSpPr>
        <p:spPr>
          <a:xfrm>
            <a:off x="4958080" y="0"/>
            <a:ext cx="7233920" cy="6858000"/>
          </a:xfrm>
          <a:prstGeom prst="rect">
            <a:avLst/>
          </a:prstGeom>
          <a:solidFill>
            <a:schemeClr val="accent6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60F3C3-F6E8-4C89-9210-E1C9FFF4FCC3}"/>
              </a:ext>
            </a:extLst>
          </p:cNvPr>
          <p:cNvSpPr/>
          <p:nvPr/>
        </p:nvSpPr>
        <p:spPr>
          <a:xfrm>
            <a:off x="4703347" y="3554396"/>
            <a:ext cx="995680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58F90-DC80-46D6-9ABC-DF94CBE5C124}"/>
              </a:ext>
            </a:extLst>
          </p:cNvPr>
          <p:cNvSpPr/>
          <p:nvPr/>
        </p:nvSpPr>
        <p:spPr>
          <a:xfrm>
            <a:off x="5512606" y="3554396"/>
            <a:ext cx="4398861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7920C-BE2D-4CC5-936F-CE2624894F9C}"/>
              </a:ext>
            </a:extLst>
          </p:cNvPr>
          <p:cNvSpPr/>
          <p:nvPr/>
        </p:nvSpPr>
        <p:spPr>
          <a:xfrm>
            <a:off x="6096000" y="2923454"/>
            <a:ext cx="381546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선정과 이유</a:t>
            </a:r>
            <a:endParaRPr lang="en-US" altLang="ko-KR" sz="3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F87F29-89C6-42A3-8671-8FA15009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09" y="1892917"/>
            <a:ext cx="1740594" cy="17405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C0069-4DA6-4CA9-AA00-892F8CB64F6A}"/>
              </a:ext>
            </a:extLst>
          </p:cNvPr>
          <p:cNvSpPr/>
          <p:nvPr/>
        </p:nvSpPr>
        <p:spPr>
          <a:xfrm flipH="1">
            <a:off x="513507" y="4539379"/>
            <a:ext cx="4455330" cy="161301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4E7A9-E6B5-4106-8BCF-A48E3A2DB976}"/>
              </a:ext>
            </a:extLst>
          </p:cNvPr>
          <p:cNvSpPr txBox="1"/>
          <p:nvPr/>
        </p:nvSpPr>
        <p:spPr>
          <a:xfrm>
            <a:off x="1127760" y="3779412"/>
            <a:ext cx="404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서론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CEF93-64DC-41F3-9E40-975C0FBDA7BA}"/>
              </a:ext>
            </a:extLst>
          </p:cNvPr>
          <p:cNvSpPr txBox="1"/>
          <p:nvPr/>
        </p:nvSpPr>
        <p:spPr>
          <a:xfrm>
            <a:off x="7494770" y="3715900"/>
            <a:ext cx="372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1.2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주제</a:t>
            </a:r>
          </a:p>
        </p:txBody>
      </p:sp>
    </p:spTree>
    <p:extLst>
      <p:ext uri="{BB962C8B-B14F-4D97-AF65-F5344CB8AC3E}">
        <p14:creationId xmlns:p14="http://schemas.microsoft.com/office/powerpoint/2010/main" val="266433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6305B-9E85-42F0-8722-0FAF7E784F72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서론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F4E65-FC59-485F-8861-52829CDCB1FA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D25FDB-AB4B-474E-B36A-BB06232716E2}"/>
              </a:ext>
            </a:extLst>
          </p:cNvPr>
          <p:cNvSpPr/>
          <p:nvPr/>
        </p:nvSpPr>
        <p:spPr>
          <a:xfrm>
            <a:off x="4070365" y="1760928"/>
            <a:ext cx="1278384" cy="532661"/>
          </a:xfrm>
          <a:prstGeom prst="ellipse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113144-1A56-4BB4-898C-39491AA0349A}"/>
              </a:ext>
            </a:extLst>
          </p:cNvPr>
          <p:cNvSpPr/>
          <p:nvPr/>
        </p:nvSpPr>
        <p:spPr>
          <a:xfrm>
            <a:off x="8662219" y="6611779"/>
            <a:ext cx="7059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https://www.mk.co.kr/news/society/view/2018/04/223928/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DCF14E-92E5-4C15-BC84-CCA64CB1A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6" t="27957" r="34758" b="55699"/>
          <a:stretch/>
        </p:blipFill>
        <p:spPr>
          <a:xfrm>
            <a:off x="748234" y="1137751"/>
            <a:ext cx="5879691" cy="112087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4E9883-38FE-4605-8893-AF1466F5FAE7}"/>
              </a:ext>
            </a:extLst>
          </p:cNvPr>
          <p:cNvGrpSpPr/>
          <p:nvPr/>
        </p:nvGrpSpPr>
        <p:grpSpPr>
          <a:xfrm>
            <a:off x="3823575" y="1588486"/>
            <a:ext cx="7270393" cy="4859357"/>
            <a:chOff x="3833407" y="1834292"/>
            <a:chExt cx="7270393" cy="48593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478AEF-F981-4149-B7CB-772BC271A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14" t="27961" r="38689" b="21424"/>
            <a:stretch/>
          </p:blipFill>
          <p:spPr>
            <a:xfrm>
              <a:off x="3833407" y="1834292"/>
              <a:ext cx="7270393" cy="4859357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84B8931-9A23-4980-8CFD-2446439921DE}"/>
                </a:ext>
              </a:extLst>
            </p:cNvPr>
            <p:cNvSpPr/>
            <p:nvPr/>
          </p:nvSpPr>
          <p:spPr>
            <a:xfrm>
              <a:off x="4566202" y="2313255"/>
              <a:ext cx="1793958" cy="445242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A69C5C2-7FDE-4B0D-B3AA-74585DFC37CD}"/>
                </a:ext>
              </a:extLst>
            </p:cNvPr>
            <p:cNvSpPr/>
            <p:nvPr/>
          </p:nvSpPr>
          <p:spPr>
            <a:xfrm>
              <a:off x="6479458" y="2324432"/>
              <a:ext cx="1366684" cy="445242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78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370DB6-D1BA-4682-A96F-AC62B7AB1979}"/>
              </a:ext>
            </a:extLst>
          </p:cNvPr>
          <p:cNvSpPr/>
          <p:nvPr/>
        </p:nvSpPr>
        <p:spPr>
          <a:xfrm>
            <a:off x="7816644" y="1219200"/>
            <a:ext cx="3716594" cy="525265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0D160-790A-43FA-9E8F-5824FCF0824E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72F4C-EBA8-44CF-86B5-E0D80991586A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B3711-8306-46C0-A8E1-B65C48DA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0" t="33118" r="69113" b="17882"/>
          <a:stretch/>
        </p:blipFill>
        <p:spPr>
          <a:xfrm>
            <a:off x="8461510" y="2611714"/>
            <a:ext cx="2672080" cy="3360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1D2B9-6394-482A-BAC0-7F7A54D1E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40" y="1496515"/>
            <a:ext cx="2549724" cy="416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494C7-19E5-4600-B65B-576A4626D558}"/>
              </a:ext>
            </a:extLst>
          </p:cNvPr>
          <p:cNvSpPr txBox="1"/>
          <p:nvPr/>
        </p:nvSpPr>
        <p:spPr>
          <a:xfrm>
            <a:off x="999513" y="5659329"/>
            <a:ext cx="4329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▲실제 어린이 대공원 안에 있는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수퍼빈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DF53F1-9A02-4C15-A590-9A54BB878BE2}"/>
              </a:ext>
            </a:extLst>
          </p:cNvPr>
          <p:cNvSpPr/>
          <p:nvPr/>
        </p:nvSpPr>
        <p:spPr>
          <a:xfrm>
            <a:off x="8911935" y="6611779"/>
            <a:ext cx="3280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4"/>
              </a:rPr>
              <a:t>http://www.superbin.co.kr/new/contents/product.php</a:t>
            </a:r>
            <a:endParaRPr lang="ko-KR" altLang="en-US" sz="1000" dirty="0"/>
          </a:p>
        </p:txBody>
      </p:sp>
      <p:pic>
        <p:nvPicPr>
          <p:cNvPr id="11" name="그림 10" descr="대지, 건물, 실외이(가) 표시된 사진&#10;&#10;자동 생성된 설명">
            <a:extLst>
              <a:ext uri="{FF2B5EF4-FFF2-40B4-BE49-F238E27FC236}">
                <a16:creationId xmlns:a16="http://schemas.microsoft.com/office/drawing/2014/main" id="{55C8CE6B-B83E-4258-8E4D-83483E195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7"/>
          <a:stretch/>
        </p:blipFill>
        <p:spPr>
          <a:xfrm>
            <a:off x="314960" y="2627627"/>
            <a:ext cx="4267200" cy="3015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508501-C305-452A-BCA8-402DE8CA21D3}"/>
              </a:ext>
            </a:extLst>
          </p:cNvPr>
          <p:cNvSpPr txBox="1"/>
          <p:nvPr/>
        </p:nvSpPr>
        <p:spPr>
          <a:xfrm>
            <a:off x="4924540" y="5714004"/>
            <a:ext cx="4329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네프론을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이용하고 있는 김성빈 팀원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C13392-24B4-48AB-95EF-20E11E9CA8D4}"/>
              </a:ext>
            </a:extLst>
          </p:cNvPr>
          <p:cNvSpPr/>
          <p:nvPr/>
        </p:nvSpPr>
        <p:spPr>
          <a:xfrm>
            <a:off x="5004242" y="5714004"/>
            <a:ext cx="769285" cy="292388"/>
          </a:xfrm>
          <a:prstGeom prst="roundRect">
            <a:avLst/>
          </a:prstGeom>
          <a:noFill/>
          <a:ln w="22225">
            <a:solidFill>
              <a:schemeClr val="accent6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11ACA9-7406-41B0-8908-F57F441FA33D}"/>
              </a:ext>
            </a:extLst>
          </p:cNvPr>
          <p:cNvSpPr txBox="1"/>
          <p:nvPr/>
        </p:nvSpPr>
        <p:spPr>
          <a:xfrm>
            <a:off x="9025294" y="1739115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네프론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95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0D160-790A-43FA-9E8F-5824FCF0824E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72F4C-EBA8-44CF-86B5-E0D80991586A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DCB9-C70D-4B25-B07F-D0399F42C480}"/>
              </a:ext>
            </a:extLst>
          </p:cNvPr>
          <p:cNvSpPr txBox="1"/>
          <p:nvPr/>
        </p:nvSpPr>
        <p:spPr>
          <a:xfrm>
            <a:off x="1117312" y="2332882"/>
            <a:ext cx="356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재활용품 분류기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A8BDFB-C010-405C-B742-8CCEE8298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9" y="1919676"/>
            <a:ext cx="352334" cy="3523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D90656-308B-4176-B51A-6FABAC21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82392" y="1993842"/>
            <a:ext cx="352334" cy="352334"/>
          </a:xfrm>
          <a:prstGeom prst="rect">
            <a:avLst/>
          </a:prstGeom>
        </p:spPr>
      </p:pic>
      <p:pic>
        <p:nvPicPr>
          <p:cNvPr id="19" name="그림 18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5EEE9029-3676-497D-925B-AAFBB0652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0" y="3547664"/>
            <a:ext cx="2035314" cy="203531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354144-B925-419E-8BA4-0ADB28F9E065}"/>
              </a:ext>
            </a:extLst>
          </p:cNvPr>
          <p:cNvCxnSpPr/>
          <p:nvPr/>
        </p:nvCxnSpPr>
        <p:spPr>
          <a:xfrm>
            <a:off x="6096000" y="1130416"/>
            <a:ext cx="0" cy="528221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A95084A-E343-467B-9409-8F8DC44D5C8C}"/>
              </a:ext>
            </a:extLst>
          </p:cNvPr>
          <p:cNvGrpSpPr/>
          <p:nvPr/>
        </p:nvGrpSpPr>
        <p:grpSpPr>
          <a:xfrm>
            <a:off x="6987985" y="1858978"/>
            <a:ext cx="3959841" cy="461665"/>
            <a:chOff x="6485863" y="1756976"/>
            <a:chExt cx="3959841" cy="46166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C903585-23F7-4FDE-B807-0D7520F6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63" y="1811642"/>
              <a:ext cx="299576" cy="29957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EF9152-0937-46D6-9579-630F0BE4931B}"/>
                </a:ext>
              </a:extLst>
            </p:cNvPr>
            <p:cNvSpPr txBox="1"/>
            <p:nvPr/>
          </p:nvSpPr>
          <p:spPr>
            <a:xfrm>
              <a:off x="6837803" y="1756976"/>
              <a:ext cx="360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셋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DD6886-58F2-48E7-9BBB-783122E99005}"/>
              </a:ext>
            </a:extLst>
          </p:cNvPr>
          <p:cNvGrpSpPr/>
          <p:nvPr/>
        </p:nvGrpSpPr>
        <p:grpSpPr>
          <a:xfrm>
            <a:off x="6987985" y="2763185"/>
            <a:ext cx="3959841" cy="461665"/>
            <a:chOff x="6489177" y="2267184"/>
            <a:chExt cx="3959841" cy="46166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D38A527-C379-486B-B4FD-6F6333302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177" y="2321850"/>
              <a:ext cx="299576" cy="29957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3A991E-6CCD-4D20-91DD-E945A4E892A9}"/>
                </a:ext>
              </a:extLst>
            </p:cNvPr>
            <p:cNvSpPr txBox="1"/>
            <p:nvPr/>
          </p:nvSpPr>
          <p:spPr>
            <a:xfrm>
              <a:off x="6841117" y="2267184"/>
              <a:ext cx="360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2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E18B2B-5B5F-489A-9A3F-BDC1B9E8CB20}"/>
              </a:ext>
            </a:extLst>
          </p:cNvPr>
          <p:cNvGrpSpPr/>
          <p:nvPr/>
        </p:nvGrpSpPr>
        <p:grpSpPr>
          <a:xfrm>
            <a:off x="6987985" y="3661114"/>
            <a:ext cx="3959841" cy="461665"/>
            <a:chOff x="6485863" y="2766104"/>
            <a:chExt cx="3959841" cy="46166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3082560-6C4C-456E-B58D-FFEE29D8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63" y="2820770"/>
              <a:ext cx="299576" cy="299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7695-E8CC-4EFC-A55B-63EFB6EFE5E7}"/>
                </a:ext>
              </a:extLst>
            </p:cNvPr>
            <p:cNvSpPr txBox="1"/>
            <p:nvPr/>
          </p:nvSpPr>
          <p:spPr>
            <a:xfrm>
              <a:off x="6837803" y="2766104"/>
              <a:ext cx="360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학습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train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9BA1D5-BC67-4442-B525-2D2FD8CF2937}"/>
              </a:ext>
            </a:extLst>
          </p:cNvPr>
          <p:cNvGrpSpPr/>
          <p:nvPr/>
        </p:nvGrpSpPr>
        <p:grpSpPr>
          <a:xfrm>
            <a:off x="6987985" y="4565321"/>
            <a:ext cx="3959841" cy="461665"/>
            <a:chOff x="6485863" y="3240193"/>
            <a:chExt cx="3959841" cy="46166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20574E-814E-42FC-98ED-519C27F7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63" y="3294859"/>
              <a:ext cx="299576" cy="2995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5F19F5-5BB8-44AF-99A9-0B3F2C71970C}"/>
                </a:ext>
              </a:extLst>
            </p:cNvPr>
            <p:cNvSpPr txBox="1"/>
            <p:nvPr/>
          </p:nvSpPr>
          <p:spPr>
            <a:xfrm>
              <a:off x="6837803" y="3240193"/>
              <a:ext cx="360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평가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8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3BAE85-33F3-4B28-B0CD-ABF7A7F8548E}"/>
              </a:ext>
            </a:extLst>
          </p:cNvPr>
          <p:cNvSpPr/>
          <p:nvPr/>
        </p:nvSpPr>
        <p:spPr>
          <a:xfrm>
            <a:off x="4967555" y="0"/>
            <a:ext cx="7233920" cy="6858000"/>
          </a:xfrm>
          <a:prstGeom prst="rect">
            <a:avLst/>
          </a:prstGeom>
          <a:solidFill>
            <a:schemeClr val="accent6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98D8F-D165-4E1B-9B60-7A64E7B35884}"/>
              </a:ext>
            </a:extLst>
          </p:cNvPr>
          <p:cNvSpPr txBox="1"/>
          <p:nvPr/>
        </p:nvSpPr>
        <p:spPr>
          <a:xfrm>
            <a:off x="6112780" y="3738772"/>
            <a:ext cx="359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평가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58F90-DC80-46D6-9ABC-DF94CBE5C124}"/>
              </a:ext>
            </a:extLst>
          </p:cNvPr>
          <p:cNvSpPr/>
          <p:nvPr/>
        </p:nvSpPr>
        <p:spPr>
          <a:xfrm>
            <a:off x="4924944" y="2139564"/>
            <a:ext cx="4412095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7920C-BE2D-4CC5-936F-CE2624894F9C}"/>
              </a:ext>
            </a:extLst>
          </p:cNvPr>
          <p:cNvSpPr/>
          <p:nvPr/>
        </p:nvSpPr>
        <p:spPr>
          <a:xfrm>
            <a:off x="6112780" y="1380879"/>
            <a:ext cx="25539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</a:t>
            </a:r>
            <a:endParaRPr lang="en-US" altLang="ko-KR" sz="3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23A44-6241-4407-84D6-4D3BC9DA555B}"/>
              </a:ext>
            </a:extLst>
          </p:cNvPr>
          <p:cNvSpPr/>
          <p:nvPr/>
        </p:nvSpPr>
        <p:spPr>
          <a:xfrm>
            <a:off x="4673600" y="4548257"/>
            <a:ext cx="995680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98A8AF-2139-47A0-B777-199842D04B7A}"/>
              </a:ext>
            </a:extLst>
          </p:cNvPr>
          <p:cNvSpPr/>
          <p:nvPr/>
        </p:nvSpPr>
        <p:spPr>
          <a:xfrm>
            <a:off x="5652500" y="4548257"/>
            <a:ext cx="3684540" cy="12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C0069-4DA6-4CA9-AA00-892F8CB64F6A}"/>
              </a:ext>
            </a:extLst>
          </p:cNvPr>
          <p:cNvSpPr/>
          <p:nvPr/>
        </p:nvSpPr>
        <p:spPr>
          <a:xfrm flipH="1">
            <a:off x="526038" y="4548257"/>
            <a:ext cx="4455330" cy="14986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4E7A9-E6B5-4106-8BCF-A48E3A2DB976}"/>
              </a:ext>
            </a:extLst>
          </p:cNvPr>
          <p:cNvSpPr txBox="1"/>
          <p:nvPr/>
        </p:nvSpPr>
        <p:spPr>
          <a:xfrm>
            <a:off x="1127760" y="3779412"/>
            <a:ext cx="404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EAD170-638A-4D22-A6EC-E2C82537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80" y="1822892"/>
            <a:ext cx="1720120" cy="1720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AC949-F343-4FBF-BFCF-213C01170400}"/>
              </a:ext>
            </a:extLst>
          </p:cNvPr>
          <p:cNvSpPr txBox="1"/>
          <p:nvPr/>
        </p:nvSpPr>
        <p:spPr>
          <a:xfrm>
            <a:off x="7494770" y="2374116"/>
            <a:ext cx="372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분류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1.2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FAF27-2A67-4F9F-9E75-350273DA8AA2}"/>
              </a:ext>
            </a:extLst>
          </p:cNvPr>
          <p:cNvSpPr txBox="1"/>
          <p:nvPr/>
        </p:nvSpPr>
        <p:spPr>
          <a:xfrm>
            <a:off x="7494770" y="4748425"/>
            <a:ext cx="4551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2.1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2.2.1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개선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2.2.2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Batch_size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Learning_rate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2.2.3 Best accuracy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64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54F02-5C89-47B5-ACF0-514BAE51E037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26801-BD85-4F9B-BAE5-B0FDBFDBD319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 수집 및 분류</a:t>
            </a:r>
          </a:p>
        </p:txBody>
      </p:sp>
      <p:pic>
        <p:nvPicPr>
          <p:cNvPr id="2050" name="그림 1" descr="http://image.chosun.com/sitedata/image/201701/13/2017011301743_1.jpg">
            <a:extLst>
              <a:ext uri="{FF2B5EF4-FFF2-40B4-BE49-F238E27FC236}">
                <a16:creationId xmlns:a16="http://schemas.microsoft.com/office/drawing/2014/main" id="{85C0EA74-A0A8-4BCE-BDEC-8AC7AD58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20" y="2784062"/>
            <a:ext cx="4534668" cy="325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4481A5-E9D7-4D1A-987F-3D273B64E459}"/>
              </a:ext>
            </a:extLst>
          </p:cNvPr>
          <p:cNvSpPr/>
          <p:nvPr/>
        </p:nvSpPr>
        <p:spPr>
          <a:xfrm>
            <a:off x="4186694" y="1754402"/>
            <a:ext cx="7511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trash net[1]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기존셋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46C7-60D2-45D1-8FB2-1AD6CDB384A2}"/>
              </a:ext>
            </a:extLst>
          </p:cNvPr>
          <p:cNvSpPr txBox="1"/>
          <p:nvPr/>
        </p:nvSpPr>
        <p:spPr>
          <a:xfrm>
            <a:off x="1050125" y="1730948"/>
            <a:ext cx="455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 수집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72815E-376C-4B7D-82BB-30B8C957BEF4}"/>
              </a:ext>
            </a:extLst>
          </p:cNvPr>
          <p:cNvSpPr/>
          <p:nvPr/>
        </p:nvSpPr>
        <p:spPr>
          <a:xfrm>
            <a:off x="1046832" y="389333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데이터의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클래스분류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0B2FE9-D50F-4FA6-9D18-2F4AE3F5132E}"/>
              </a:ext>
            </a:extLst>
          </p:cNvPr>
          <p:cNvSpPr/>
          <p:nvPr/>
        </p:nvSpPr>
        <p:spPr>
          <a:xfrm>
            <a:off x="4201069" y="6077796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한국의</a:t>
            </a:r>
            <a:r>
              <a:rPr lang="ko-KR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분리수거</a:t>
            </a:r>
            <a:r>
              <a:rPr lang="ko-KR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기준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5499D-2E91-47B4-BD2E-AD693DECCE8E}"/>
              </a:ext>
            </a:extLst>
          </p:cNvPr>
          <p:cNvSpPr/>
          <p:nvPr/>
        </p:nvSpPr>
        <p:spPr>
          <a:xfrm>
            <a:off x="6360160" y="15401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Images Download[2]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이용한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크롤링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(crawling)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9AD34-F415-4B86-B32F-6A16B992CE47}"/>
              </a:ext>
            </a:extLst>
          </p:cNvPr>
          <p:cNvSpPr/>
          <p:nvPr/>
        </p:nvSpPr>
        <p:spPr>
          <a:xfrm>
            <a:off x="6877770" y="1777115"/>
            <a:ext cx="6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8EE9A5F-FB62-47C8-A3E8-F7F60ECC99AB}"/>
              </a:ext>
            </a:extLst>
          </p:cNvPr>
          <p:cNvCxnSpPr/>
          <p:nvPr/>
        </p:nvCxnSpPr>
        <p:spPr>
          <a:xfrm>
            <a:off x="3945835" y="1331843"/>
            <a:ext cx="0" cy="52180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83922A-3417-43F1-9022-9D197822B10D}"/>
              </a:ext>
            </a:extLst>
          </p:cNvPr>
          <p:cNvCxnSpPr>
            <a:cxnSpLocks/>
          </p:cNvCxnSpPr>
          <p:nvPr/>
        </p:nvCxnSpPr>
        <p:spPr>
          <a:xfrm flipH="1">
            <a:off x="649727" y="2498035"/>
            <a:ext cx="108925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8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A5E8FB-7104-4546-B1ED-A6667DB1CFA6}"/>
              </a:ext>
            </a:extLst>
          </p:cNvPr>
          <p:cNvSpPr/>
          <p:nvPr/>
        </p:nvSpPr>
        <p:spPr>
          <a:xfrm>
            <a:off x="600597" y="1173325"/>
            <a:ext cx="5602577" cy="2411499"/>
          </a:xfrm>
          <a:prstGeom prst="rect">
            <a:avLst/>
          </a:prstGeom>
          <a:solidFill>
            <a:schemeClr val="accent6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20A60C-F194-4088-B41F-047DE09AB0B6}"/>
              </a:ext>
            </a:extLst>
          </p:cNvPr>
          <p:cNvSpPr/>
          <p:nvPr/>
        </p:nvSpPr>
        <p:spPr>
          <a:xfrm>
            <a:off x="314960" y="0"/>
            <a:ext cx="182880" cy="863600"/>
          </a:xfrm>
          <a:prstGeom prst="rect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86046-8D0B-43CB-8204-EDEC57BAC10D}"/>
              </a:ext>
            </a:extLst>
          </p:cNvPr>
          <p:cNvSpPr txBox="1"/>
          <p:nvPr/>
        </p:nvSpPr>
        <p:spPr>
          <a:xfrm>
            <a:off x="599440" y="263435"/>
            <a:ext cx="308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A6857-6098-4B93-9830-30DB917C414F}"/>
              </a:ext>
            </a:extLst>
          </p:cNvPr>
          <p:cNvSpPr txBox="1"/>
          <p:nvPr/>
        </p:nvSpPr>
        <p:spPr>
          <a:xfrm>
            <a:off x="3688080" y="500538"/>
            <a:ext cx="267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 수집 및 분류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71AE4-86EF-475B-AC6F-778E5075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35507" r="47834" b="43478"/>
          <a:stretch/>
        </p:blipFill>
        <p:spPr>
          <a:xfrm>
            <a:off x="619470" y="3906522"/>
            <a:ext cx="5295318" cy="2415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9B0E71-59A1-4EB9-A2DA-B9EE99813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3" t="60145" r="49319" b="24638"/>
          <a:stretch/>
        </p:blipFill>
        <p:spPr>
          <a:xfrm>
            <a:off x="6523222" y="1478392"/>
            <a:ext cx="5350696" cy="1887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365CBA-73B4-4FE5-974F-AEE937540B46}"/>
              </a:ext>
            </a:extLst>
          </p:cNvPr>
          <p:cNvSpPr/>
          <p:nvPr/>
        </p:nvSpPr>
        <p:spPr>
          <a:xfrm>
            <a:off x="748714" y="6291914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▲데이터 셋 이미지 샘플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1D2E65-4CCE-4A8C-B008-481CE0233801}"/>
              </a:ext>
            </a:extLst>
          </p:cNvPr>
          <p:cNvSpPr/>
          <p:nvPr/>
        </p:nvSpPr>
        <p:spPr>
          <a:xfrm>
            <a:off x="6707844" y="3277642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이미지 데이터 셋의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갯수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E65420-57DF-446D-810A-170D1E4E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9" t="25507" r="54674" b="63189"/>
          <a:stretch/>
        </p:blipFill>
        <p:spPr>
          <a:xfrm>
            <a:off x="6523222" y="4670495"/>
            <a:ext cx="3766931" cy="7752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9B4BF-B96B-4510-9215-38EBA5A57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25362" r="58342" b="55942"/>
          <a:stretch/>
        </p:blipFill>
        <p:spPr>
          <a:xfrm>
            <a:off x="8210213" y="4293305"/>
            <a:ext cx="3889297" cy="1529632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EF9C110-7F12-4342-856C-A63311D94727}"/>
              </a:ext>
            </a:extLst>
          </p:cNvPr>
          <p:cNvSpPr/>
          <p:nvPr/>
        </p:nvSpPr>
        <p:spPr>
          <a:xfrm rot="16200000">
            <a:off x="7678673" y="4983577"/>
            <a:ext cx="248478" cy="397565"/>
          </a:xfrm>
          <a:prstGeom prst="downArrow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1E53F8-6C9C-4E55-9405-28E2EEB670C8}"/>
              </a:ext>
            </a:extLst>
          </p:cNvPr>
          <p:cNvSpPr/>
          <p:nvPr/>
        </p:nvSpPr>
        <p:spPr>
          <a:xfrm>
            <a:off x="1086883" y="232880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상자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(cardboard)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경우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학습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종이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(paper)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와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혼동하는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경우가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생겨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종이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(paper)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로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재분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류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35972A-8FC0-48CA-9005-C8CEEF78B3EF}"/>
              </a:ext>
            </a:extLst>
          </p:cNvPr>
          <p:cNvSpPr/>
          <p:nvPr/>
        </p:nvSpPr>
        <p:spPr>
          <a:xfrm>
            <a:off x="1086883" y="145149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비닐류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(vinyl)</a:t>
            </a:r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데이터셋이 구하기가 어렵고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학습이 쉽지 않아 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EF0A58-11F3-4FDC-A345-18054A7D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9" y="1505865"/>
            <a:ext cx="299576" cy="2995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55EAF8-6530-480F-9DEA-A6F46D8EE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9" y="2379075"/>
            <a:ext cx="299576" cy="2995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C5699D-313B-4477-96D2-2B11B1D73862}"/>
              </a:ext>
            </a:extLst>
          </p:cNvPr>
          <p:cNvSpPr/>
          <p:nvPr/>
        </p:nvSpPr>
        <p:spPr>
          <a:xfrm>
            <a:off x="6709035" y="6029343"/>
            <a:ext cx="22223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이미지 데이터 파일명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48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688</Words>
  <Application>Microsoft Office PowerPoint</Application>
  <PresentationFormat>와이드스크린</PresentationFormat>
  <Paragraphs>164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</vt:lpstr>
      <vt:lpstr>맑은 고딕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임세은</dc:creator>
  <cp:lastModifiedBy>임지윤</cp:lastModifiedBy>
  <cp:revision>43</cp:revision>
  <dcterms:created xsi:type="dcterms:W3CDTF">2019-06-21T06:58:44Z</dcterms:created>
  <dcterms:modified xsi:type="dcterms:W3CDTF">2019-06-23T17:54:48Z</dcterms:modified>
</cp:coreProperties>
</file>